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y="5143500" cx="9144000"/>
  <p:notesSz cx="6858000" cy="9144000"/>
  <p:embeddedFontLst>
    <p:embeddedFont>
      <p:font typeface="Montserrat SemiBold"/>
      <p:regular r:id="rId30"/>
      <p:bold r:id="rId31"/>
      <p:italic r:id="rId32"/>
      <p:boldItalic r:id="rId33"/>
    </p:embeddedFont>
    <p:embeddedFont>
      <p:font typeface="Montserrat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62">
          <p15:clr>
            <a:srgbClr val="A4A3A4"/>
          </p15:clr>
        </p15:guide>
        <p15:guide id="2" pos="340">
          <p15:clr>
            <a:srgbClr val="A4A3A4"/>
          </p15:clr>
        </p15:guide>
        <p15:guide id="3" pos="5420">
          <p15:clr>
            <a:srgbClr val="9AA0A6"/>
          </p15:clr>
        </p15:guide>
        <p15:guide id="4" orient="horz" pos="2721">
          <p15:clr>
            <a:srgbClr val="9AA0A6"/>
          </p15:clr>
        </p15:guide>
        <p15:guide id="5" pos="2911">
          <p15:clr>
            <a:srgbClr val="9AA0A6"/>
          </p15:clr>
        </p15:guide>
        <p15:guide id="6" pos="2849">
          <p15:clr>
            <a:srgbClr val="9AA0A6"/>
          </p15:clr>
        </p15:guide>
        <p15:guide id="7" pos="4134">
          <p15:clr>
            <a:srgbClr val="9AA0A6"/>
          </p15:clr>
        </p15:guide>
        <p15:guide id="8" pos="4195">
          <p15:clr>
            <a:srgbClr val="9AA0A6"/>
          </p15:clr>
        </p15:guide>
        <p15:guide id="9" pos="1565">
          <p15:clr>
            <a:srgbClr val="9AA0A6"/>
          </p15:clr>
        </p15:guide>
        <p15:guide id="10" pos="1626">
          <p15:clr>
            <a:srgbClr val="9AA0A6"/>
          </p15:clr>
        </p15:guide>
        <p15:guide id="11" orient="horz" pos="1069">
          <p15:clr>
            <a:srgbClr val="9AA0A6"/>
          </p15:clr>
        </p15:guide>
        <p15:guide id="12" pos="3769">
          <p15:clr>
            <a:srgbClr val="9AA0A6"/>
          </p15:clr>
        </p15:guide>
        <p15:guide id="13" pos="2490">
          <p15:clr>
            <a:srgbClr val="9AA0A6"/>
          </p15:clr>
        </p15:guide>
        <p15:guide id="14" pos="2068">
          <p15:clr>
            <a:srgbClr val="9AA0A6"/>
          </p15:clr>
        </p15:guide>
        <p15:guide id="15" pos="3342">
          <p15:clr>
            <a:srgbClr val="9AA0A6"/>
          </p15:clr>
        </p15:guide>
        <p15:guide id="16" pos="1204">
          <p15:clr>
            <a:srgbClr val="9AA0A6"/>
          </p15:clr>
        </p15:guide>
        <p15:guide id="17" pos="1991">
          <p15:clr>
            <a:srgbClr val="9AA0A6"/>
          </p15:clr>
        </p15:guide>
        <p15:guide id="18" pos="2420">
          <p15:clr>
            <a:srgbClr val="9AA0A6"/>
          </p15:clr>
        </p15:guide>
        <p15:guide id="19" pos="3270">
          <p15:clr>
            <a:srgbClr val="9AA0A6"/>
          </p15:clr>
        </p15:guide>
        <p15:guide id="20" pos="1138">
          <p15:clr>
            <a:srgbClr val="9AA0A6"/>
          </p15:clr>
        </p15:guide>
        <p15:guide id="21" pos="772">
          <p15:clr>
            <a:srgbClr val="9AA0A6"/>
          </p15:clr>
        </p15:guide>
        <p15:guide id="22" pos="712">
          <p15:clr>
            <a:srgbClr val="9AA0A6"/>
          </p15:clr>
        </p15:guide>
        <p15:guide id="23" pos="3712">
          <p15:clr>
            <a:srgbClr val="9AA0A6"/>
          </p15:clr>
        </p15:guide>
        <p15:guide id="24" pos="4556">
          <p15:clr>
            <a:srgbClr val="9AA0A6"/>
          </p15:clr>
        </p15:guide>
        <p15:guide id="25" pos="4592">
          <p15:clr>
            <a:srgbClr val="9AA0A6"/>
          </p15:clr>
        </p15:guide>
        <p15:guide id="26" pos="4988">
          <p15:clr>
            <a:srgbClr val="9AA0A6"/>
          </p15:clr>
        </p15:guide>
        <p15:guide id="27" pos="5048">
          <p15:clr>
            <a:srgbClr val="9AA0A6"/>
          </p15:clr>
        </p15:guide>
        <p15:guide id="28" orient="horz" pos="340">
          <p15:clr>
            <a:srgbClr val="9AA0A6"/>
          </p15:clr>
        </p15:guide>
      </p15:sldGuideLst>
    </p:ext>
    <p:ext uri="GoogleSlidesCustomDataVersion2">
      <go:slidesCustomData xmlns:go="http://customooxmlschemas.google.com/" r:id="rId38" roundtripDataSignature="AMtx7mg+KnTMh8ahaQFtcTg7PHrN0CNNj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Daria Romenkova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1E3462-4B40-46F8-8990-E5F0310B4526}">
  <a:tblStyle styleId="{451E3462-4B40-46F8-8990-E5F0310B452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62" orient="horz"/>
        <p:guide pos="340"/>
        <p:guide pos="5420"/>
        <p:guide pos="2721" orient="horz"/>
        <p:guide pos="2911"/>
        <p:guide pos="2849"/>
        <p:guide pos="4134"/>
        <p:guide pos="4195"/>
        <p:guide pos="1565"/>
        <p:guide pos="1626"/>
        <p:guide pos="1069" orient="horz"/>
        <p:guide pos="3769"/>
        <p:guide pos="2490"/>
        <p:guide pos="2068"/>
        <p:guide pos="3342"/>
        <p:guide pos="1204"/>
        <p:guide pos="1991"/>
        <p:guide pos="2420"/>
        <p:guide pos="3270"/>
        <p:guide pos="1138"/>
        <p:guide pos="772"/>
        <p:guide pos="712"/>
        <p:guide pos="3712"/>
        <p:guide pos="4556"/>
        <p:guide pos="4592"/>
        <p:guide pos="4988"/>
        <p:guide pos="5048"/>
        <p:guide pos="34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MontserratSemiBold-bold.fntdata"/><Relationship Id="rId30" Type="http://schemas.openxmlformats.org/officeDocument/2006/relationships/font" Target="fonts/MontserratSemiBold-regular.fntdata"/><Relationship Id="rId11" Type="http://schemas.openxmlformats.org/officeDocument/2006/relationships/slide" Target="slides/slide4.xml"/><Relationship Id="rId33" Type="http://schemas.openxmlformats.org/officeDocument/2006/relationships/font" Target="fonts/MontserratSemiBold-boldItalic.fntdata"/><Relationship Id="rId10" Type="http://schemas.openxmlformats.org/officeDocument/2006/relationships/slide" Target="slides/slide3.xml"/><Relationship Id="rId32" Type="http://schemas.openxmlformats.org/officeDocument/2006/relationships/font" Target="fonts/MontserratSemiBold-italic.fntdata"/><Relationship Id="rId13" Type="http://schemas.openxmlformats.org/officeDocument/2006/relationships/slide" Target="slides/slide6.xml"/><Relationship Id="rId35" Type="http://schemas.openxmlformats.org/officeDocument/2006/relationships/font" Target="fonts/Montserrat-bold.fntdata"/><Relationship Id="rId12" Type="http://schemas.openxmlformats.org/officeDocument/2006/relationships/slide" Target="slides/slide5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8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7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customschemas.google.com/relationships/presentationmetadata" Target="meta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09-08T14:52:24.208">
    <p:pos x="340" y="645"/>
    <p:text>В презентации остаётся один из 2 слайдов - в зависимости от того, по какой программе работает партнёр. На слайде - описание бонуса ДЛЯ КЛИЕНТА при работе через партнёра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5BPMLZs"/>
      </p:ext>
    </p:extLst>
  </p:cm>
  <p:cm authorId="0" idx="2" dt="2023-09-08T14:27:15.608">
    <p:pos x="340" y="2729"/>
    <p:text>сюда партнёр вставляет свою реферальную ссылку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5BPMLZo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3-09-08T14:27:15.608">
    <p:pos x="325" y="946"/>
    <p:text>сюда партнёр вставляет свою реферальную ссылку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5BPMLZo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7cc636a06b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27cc636a06b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7b40eaf2f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27b40eaf2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b40eaf2f0_0_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27b40eaf2f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1" name="Google Shape;3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0" name="Google Shape;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5.jpg"/><Relationship Id="rId5" Type="http://schemas.openxmlformats.org/officeDocument/2006/relationships/hyperlink" Target="https://reklama.tochka.com/mainpage1/register" TargetMode="External"/><Relationship Id="rId6" Type="http://schemas.openxmlformats.org/officeDocument/2006/relationships/hyperlink" Target="https://reklama.tochka.com/mainpage1/register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comments" Target="../comments/comment2.xml"/><Relationship Id="rId4" Type="http://schemas.openxmlformats.org/officeDocument/2006/relationships/image" Target="../media/image10.jpg"/><Relationship Id="rId5" Type="http://schemas.openxmlformats.org/officeDocument/2006/relationships/hyperlink" Target="https://reklama.tochka.com/mainpage1/register" TargetMode="External"/><Relationship Id="rId6" Type="http://schemas.openxmlformats.org/officeDocument/2006/relationships/hyperlink" Target="https://reklama.tochka.com/shop" TargetMode="External"/><Relationship Id="rId7" Type="http://schemas.openxmlformats.org/officeDocument/2006/relationships/hyperlink" Target="https://reklama.tochka.com/cases" TargetMode="External"/><Relationship Id="rId8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jpg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 txBox="1"/>
          <p:nvPr/>
        </p:nvSpPr>
        <p:spPr>
          <a:xfrm>
            <a:off x="499098" y="1879811"/>
            <a:ext cx="84099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Продвигайте бизнес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интернете с Точка Рекламой</a:t>
            </a:r>
            <a:endParaRPr b="0" i="0" sz="5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/>
          <p:nvPr/>
        </p:nvSpPr>
        <p:spPr>
          <a:xfrm>
            <a:off x="552887" y="1705854"/>
            <a:ext cx="4687624" cy="22898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Точка Реклама — это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простой сервис для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продвижения в интернете.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 его помощью любой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бизнес может быстро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запустить рекламу</a:t>
            </a:r>
            <a:b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ru" sz="2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без маркетолога.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5788" y="0"/>
            <a:ext cx="41179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7cc636a06b_2_62"/>
          <p:cNvSpPr txBox="1"/>
          <p:nvPr/>
        </p:nvSpPr>
        <p:spPr>
          <a:xfrm>
            <a:off x="540000" y="1024900"/>
            <a:ext cx="46512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Ваша выгода</a:t>
            </a:r>
            <a:endParaRPr b="0" i="0" sz="4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3" name="Google Shape;63;g27cc636a06b_2_62"/>
          <p:cNvSpPr txBox="1"/>
          <p:nvPr/>
        </p:nvSpPr>
        <p:spPr>
          <a:xfrm>
            <a:off x="592300" y="2070150"/>
            <a:ext cx="5855100" cy="19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18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Кешбэк 10% от суммы первой оплаты в сервисе.</a:t>
            </a:r>
            <a:endParaRPr b="0" i="0" sz="3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Максимум — 5 000 ₽</a:t>
            </a:r>
            <a:endParaRPr b="0" i="0" sz="3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g27cc636a06b_2_62"/>
          <p:cNvSpPr txBox="1"/>
          <p:nvPr/>
        </p:nvSpPr>
        <p:spPr>
          <a:xfrm>
            <a:off x="539750" y="4332650"/>
            <a:ext cx="3983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sng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Регистр</a:t>
            </a:r>
            <a:r>
              <a:rPr b="0" i="0" lang="ru" sz="1600" u="sng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ируйтесь</a:t>
            </a:r>
            <a:r>
              <a:rPr b="0" i="0" lang="ru" sz="16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в сервисе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7b40eaf2f0_0_0"/>
          <p:cNvSpPr txBox="1"/>
          <p:nvPr/>
        </p:nvSpPr>
        <p:spPr>
          <a:xfrm>
            <a:off x="515950" y="899375"/>
            <a:ext cx="84252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56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Поможем получить больше клиентов</a:t>
            </a:r>
            <a:endParaRPr b="0" i="0" sz="56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0" name="Google Shape;70;g27b40eaf2f0_0_0"/>
          <p:cNvSpPr txBox="1"/>
          <p:nvPr/>
        </p:nvSpPr>
        <p:spPr>
          <a:xfrm>
            <a:off x="515950" y="3858050"/>
            <a:ext cx="5467200" cy="1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18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Настройка </a:t>
            </a:r>
            <a:endParaRPr b="0" i="0" sz="3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3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 ведение рекламы</a:t>
            </a:r>
            <a:endParaRPr b="0" i="0" sz="3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Этапы продвижения</a:t>
            </a:r>
            <a:endParaRPr b="0" i="0" sz="11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540000" y="2960675"/>
            <a:ext cx="2449800" cy="11939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Подберём рекламные площадки: Яндекс, РСЯ и VK Реклама.  Напишем объявления и запустим продвижение</a:t>
            </a:r>
            <a:endParaRPr b="0" i="0" sz="8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3112150" y="2960675"/>
            <a:ext cx="2449800" cy="4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Будем следить за результатами продвижения и улучшать их </a:t>
            </a:r>
            <a:endParaRPr b="0" i="0" sz="11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540000" y="2515569"/>
            <a:ext cx="23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Запустим рекламу</a:t>
            </a:r>
            <a:endParaRPr b="0" i="0" sz="16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9" name="Google Shape;79;p3"/>
          <p:cNvSpPr txBox="1"/>
          <p:nvPr/>
        </p:nvSpPr>
        <p:spPr>
          <a:xfrm>
            <a:off x="3112150" y="2501178"/>
            <a:ext cx="2449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Повысим показатели</a:t>
            </a:r>
            <a:endParaRPr b="0" i="0" sz="16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540000" y="1697194"/>
            <a:ext cx="5961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 b="0" i="0" sz="39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3112150" y="1691288"/>
            <a:ext cx="888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 b="0" i="0" sz="39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540000" y="871684"/>
            <a:ext cx="65457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Как мы поможем</a:t>
            </a:r>
            <a:endParaRPr b="0" i="0" sz="32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5976800" y="2960675"/>
            <a:ext cx="2525100" cy="11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Реклама будет работать,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чтобы вы получали больше заявок от клиентов по меньшей стоимости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5976800" y="2491581"/>
            <a:ext cx="23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Увеличим продажи</a:t>
            </a:r>
            <a:endParaRPr b="0" i="0" sz="16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5976800" y="1691288"/>
            <a:ext cx="888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 b="0" i="0" sz="39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/>
        </p:nvSpPr>
        <p:spPr>
          <a:xfrm>
            <a:off x="540000" y="819258"/>
            <a:ext cx="65457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Стоимость продвижения</a:t>
            </a:r>
            <a:endParaRPr b="0" i="0" sz="3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Сравнение тарифов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92" name="Google Shape;92;p4"/>
          <p:cNvGraphicFramePr/>
          <p:nvPr/>
        </p:nvGraphicFramePr>
        <p:xfrm>
          <a:off x="564875" y="14609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{451E3462-4B40-46F8-8990-E5F0310B4526}</a:tableStyleId>
              </a:tblPr>
              <a:tblGrid>
                <a:gridCol w="3933125"/>
                <a:gridCol w="1894050"/>
                <a:gridCol w="2187075"/>
              </a:tblGrid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Что входит 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solidFill>
                      <a:srgbClr val="7F42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Тариф Миди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solidFill>
                      <a:srgbClr val="7F42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Тариф Макси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solidFill>
                      <a:srgbClr val="7F42E1"/>
                    </a:solidFill>
                  </a:tcPr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Эксперт в вашей отрасли напишет объявления, настроит и запустит рекламу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Приведём больше клиентов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Приведём больше клиентов и снизим стоимость привлечения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Контролируем результаты и вносим улучшения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 в неделю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Каждый день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Персональный менеджер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Да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Отчёты об эффективности рекламы 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Статистика в личном кабинете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Отчёты с комментариями эксперта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Стоимость работы эксперта</a:t>
                      </a:r>
                      <a:endParaRPr b="1"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solidFill>
                      <a:srgbClr val="F2EC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5 700 ₽ в месяц</a:t>
                      </a:r>
                      <a:endParaRPr b="1"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solidFill>
                      <a:srgbClr val="F2EC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15 000 ₽ в месяц</a:t>
                      </a:r>
                      <a:endParaRPr b="1"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solidFill>
                      <a:srgbClr val="F2ECFD"/>
                    </a:solidFill>
                  </a:tcPr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Итоговая стоимость с минимальным рекламным бюджетом</a:t>
                      </a:r>
                      <a:endParaRPr b="1"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 15 700 ₽</a:t>
                      </a:r>
                      <a:r>
                        <a:rPr b="1" lang="ru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в месяц</a:t>
                      </a:r>
                      <a:endParaRPr b="1"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 30 000 ₽</a:t>
                      </a:r>
                      <a:r>
                        <a:rPr b="1" lang="ru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в месяц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/>
          <p:nvPr/>
        </p:nvSpPr>
        <p:spPr>
          <a:xfrm>
            <a:off x="540000" y="901075"/>
            <a:ext cx="65457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Какой тариф выбрать</a:t>
            </a:r>
            <a:endParaRPr b="0" i="0" sz="3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8" name="Google Shape;98;p5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Сравнение тарифов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3260950" y="1714525"/>
            <a:ext cx="2471400" cy="798900"/>
          </a:xfrm>
          <a:prstGeom prst="roundRect">
            <a:avLst>
              <a:gd fmla="val 16667" name="adj"/>
            </a:avLst>
          </a:prstGeom>
          <a:solidFill>
            <a:srgbClr val="7F42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495725" y="1714525"/>
            <a:ext cx="2471400" cy="798900"/>
          </a:xfrm>
          <a:prstGeom prst="roundRect">
            <a:avLst>
              <a:gd fmla="val 16667" name="adj"/>
            </a:avLst>
          </a:prstGeom>
          <a:solidFill>
            <a:srgbClr val="7F42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5"/>
          <p:cNvSpPr txBox="1"/>
          <p:nvPr/>
        </p:nvSpPr>
        <p:spPr>
          <a:xfrm>
            <a:off x="727875" y="2137313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5"/>
          <p:cNvSpPr txBox="1"/>
          <p:nvPr/>
        </p:nvSpPr>
        <p:spPr>
          <a:xfrm>
            <a:off x="662825" y="1960075"/>
            <a:ext cx="21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Тариф Миди</a:t>
            </a:r>
            <a:endParaRPr b="0" i="0" sz="14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3" name="Google Shape;103;p5"/>
          <p:cNvSpPr txBox="1"/>
          <p:nvPr/>
        </p:nvSpPr>
        <p:spPr>
          <a:xfrm>
            <a:off x="3456600" y="1960075"/>
            <a:ext cx="209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Тариф Макси</a:t>
            </a:r>
            <a:endParaRPr b="0" i="0" sz="14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496475" y="2695150"/>
            <a:ext cx="2621100" cy="19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для тех, у кого есть опыт ведения рекламы</a:t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нужно, чтобы рекламу настроил эксперт, а вы продолжите вести её</a:t>
            </a:r>
            <a:b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сервисе самостоятельно</a:t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вы готовы, что эксперт будет помогать раз в неделю: контролировать результаты и вносить улучшения</a:t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можете самостоятельно анализировать рекламные показатели</a:t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4274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3310575" y="2638750"/>
            <a:ext cx="2621100" cy="2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для тех, у кого нет опыта настройки рекламы: можно полностью передать это персональному менеджеру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для B2B-товаров или услуг</a:t>
            </a:r>
            <a:b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высококонкурентных ниш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нужно не только получить клиентов, но и снизить стоимость привлечения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нужно, чтобы над достижением результата работали ежедневно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Montserrat"/>
              <a:buChar char="一"/>
            </a:pPr>
            <a: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хотите получать развёрнутые отчёты </a:t>
            </a:r>
            <a:b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 комментариями </a:t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/>
          <p:nvPr/>
        </p:nvSpPr>
        <p:spPr>
          <a:xfrm>
            <a:off x="549175" y="1689600"/>
            <a:ext cx="6969000" cy="18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-101600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Новых клиентов и рост продаж 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Экономию времени: эксперт запустит рекламу за вас,</a:t>
            </a:r>
            <a:b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чтобы вы посвятили своё время развитию бизнеса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Оперативную помощь по любым вопросам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Наглядные отчёты с результатами рекламы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6"/>
          <p:cNvSpPr txBox="1"/>
          <p:nvPr/>
        </p:nvSpPr>
        <p:spPr>
          <a:xfrm>
            <a:off x="540000" y="901075"/>
            <a:ext cx="65457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Что вы получите</a:t>
            </a:r>
            <a:endParaRPr b="0" i="0" sz="3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2" name="Google Shape;112;p6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Результат продвижения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/>
          <p:nvPr/>
        </p:nvSpPr>
        <p:spPr>
          <a:xfrm>
            <a:off x="598990" y="1733814"/>
            <a:ext cx="84099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Увеличим продажи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 Авито за 3 месяца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Этапы продвижения</a:t>
            </a:r>
            <a:endParaRPr b="0" i="0" sz="11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3" name="Google Shape;123;p8"/>
          <p:cNvSpPr txBox="1"/>
          <p:nvPr/>
        </p:nvSpPr>
        <p:spPr>
          <a:xfrm>
            <a:off x="3283075" y="2948594"/>
            <a:ext cx="2487000" cy="4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Обновим заголовки, описания, изображения 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8"/>
          <p:cNvSpPr txBox="1"/>
          <p:nvPr/>
        </p:nvSpPr>
        <p:spPr>
          <a:xfrm>
            <a:off x="540000" y="2503500"/>
            <a:ext cx="2487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Подготовим стратегию</a:t>
            </a:r>
            <a:endParaRPr b="0" i="0" sz="15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5" name="Google Shape;125;p8"/>
          <p:cNvSpPr txBox="1"/>
          <p:nvPr/>
        </p:nvSpPr>
        <p:spPr>
          <a:xfrm>
            <a:off x="3283075" y="2503500"/>
            <a:ext cx="2415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Улучшим объявления</a:t>
            </a:r>
            <a:endParaRPr b="0" i="0" sz="15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6" name="Google Shape;126;p8"/>
          <p:cNvSpPr txBox="1"/>
          <p:nvPr/>
        </p:nvSpPr>
        <p:spPr>
          <a:xfrm>
            <a:off x="5983025" y="2492119"/>
            <a:ext cx="2312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5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Перестроим рекламу</a:t>
            </a:r>
            <a:endParaRPr b="0" i="0" sz="15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7" name="Google Shape;127;p8"/>
          <p:cNvSpPr txBox="1"/>
          <p:nvPr/>
        </p:nvSpPr>
        <p:spPr>
          <a:xfrm>
            <a:off x="540000" y="1685119"/>
            <a:ext cx="5961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 b="0" i="0" sz="39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8" name="Google Shape;128;p8"/>
          <p:cNvSpPr txBox="1"/>
          <p:nvPr/>
        </p:nvSpPr>
        <p:spPr>
          <a:xfrm>
            <a:off x="3283075" y="1685119"/>
            <a:ext cx="5961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 b="0" i="0" sz="39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9" name="Google Shape;129;p8"/>
          <p:cNvSpPr txBox="1"/>
          <p:nvPr/>
        </p:nvSpPr>
        <p:spPr>
          <a:xfrm>
            <a:off x="6026150" y="1685119"/>
            <a:ext cx="888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 b="0" i="0" sz="39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540000" y="2948594"/>
            <a:ext cx="2312100" cy="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Изучим ваш профиль, нишу</a:t>
            </a:r>
            <a:br>
              <a:rPr b="0" i="0" lang="ru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 составим план обхода конкурентов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540000" y="871684"/>
            <a:ext cx="65457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3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Как мы поможем</a:t>
            </a:r>
            <a:endParaRPr b="0" i="0" sz="3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5983025" y="2948600"/>
            <a:ext cx="2621100" cy="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Поднимем эффективность прошлого продвижения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или запустим новое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3260950" y="1714525"/>
            <a:ext cx="2471400" cy="823800"/>
          </a:xfrm>
          <a:prstGeom prst="roundRect">
            <a:avLst>
              <a:gd fmla="val 16667" name="adj"/>
            </a:avLst>
          </a:prstGeom>
          <a:solidFill>
            <a:srgbClr val="7F41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495725" y="1714525"/>
            <a:ext cx="2471400" cy="823800"/>
          </a:xfrm>
          <a:prstGeom prst="roundRect">
            <a:avLst>
              <a:gd fmla="val 16667" name="adj"/>
            </a:avLst>
          </a:prstGeom>
          <a:solidFill>
            <a:srgbClr val="7F41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727875" y="2137313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35 000 ₽ за три месяца</a:t>
            </a:r>
            <a:endParaRPr b="0" i="0" sz="1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9"/>
          <p:cNvSpPr txBox="1"/>
          <p:nvPr/>
        </p:nvSpPr>
        <p:spPr>
          <a:xfrm>
            <a:off x="3470950" y="2137325"/>
            <a:ext cx="2133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От 15 000 ₽ в месяц</a:t>
            </a:r>
            <a:endParaRPr b="0" i="0" sz="1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9"/>
          <p:cNvSpPr txBox="1"/>
          <p:nvPr/>
        </p:nvSpPr>
        <p:spPr>
          <a:xfrm>
            <a:off x="727875" y="1858925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Стоимость работы</a:t>
            </a:r>
            <a:endParaRPr b="0" i="0" sz="1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3470950" y="1858925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Рекламный бюджет</a:t>
            </a:r>
            <a:endParaRPr b="0" i="0" sz="1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3" name="Google Shape;143;p9"/>
          <p:cNvSpPr txBox="1"/>
          <p:nvPr/>
        </p:nvSpPr>
        <p:spPr>
          <a:xfrm>
            <a:off x="540000" y="901075"/>
            <a:ext cx="2185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Условия</a:t>
            </a:r>
            <a:endParaRPr b="0" i="0" sz="3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540000" y="3036650"/>
            <a:ext cx="26211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-14355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Оформление профиля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Текст и дизайн объявлений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Запуск и оптимизация рекламы</a:t>
            </a:r>
            <a:b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течение 3 месяцев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Рекомендации по общению</a:t>
            </a:r>
            <a:b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 клиентами 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Персональный менеджер</a:t>
            </a:r>
            <a:b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регулярная отчётность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554350" y="36505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Тариф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6026175" y="1714525"/>
            <a:ext cx="2471400" cy="823800"/>
          </a:xfrm>
          <a:prstGeom prst="roundRect">
            <a:avLst>
              <a:gd fmla="val 16667" name="adj"/>
            </a:avLst>
          </a:prstGeom>
          <a:solidFill>
            <a:srgbClr val="7F41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6242950" y="1856850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Количество объявлений</a:t>
            </a:r>
            <a:endParaRPr b="0" i="0" sz="1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3260950" y="3036650"/>
            <a:ext cx="2621100" cy="8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Оплата тарифа для бизнеса на Авито: «Расширенный» или «Максимальный» 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Стоимость рекламы зависит</a:t>
            </a:r>
            <a:b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от вашего товара и региона продвижения</a:t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6247013" y="2137313"/>
            <a:ext cx="2621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До 100 </a:t>
            </a:r>
            <a:endParaRPr b="0" i="0" sz="1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/>
          <p:nvPr/>
        </p:nvSpPr>
        <p:spPr>
          <a:xfrm>
            <a:off x="540000" y="901075"/>
            <a:ext cx="65457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Что вы получите</a:t>
            </a:r>
            <a:endParaRPr b="0" i="0" sz="3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5" name="Google Shape;155;p10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Результат продвижения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540000" y="1697200"/>
            <a:ext cx="6969000" cy="14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-101600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Рост продаж на Авито 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Улучшенный профиль и до 100 эффективных объявлений 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Рекомендации по работе с</a:t>
            </a:r>
            <a: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клиентами, чтобы выручка</a:t>
            </a:r>
            <a:b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продажи росли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/>
          <p:nvPr/>
        </p:nvSpPr>
        <p:spPr>
          <a:xfrm>
            <a:off x="515950" y="1036203"/>
            <a:ext cx="84099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Продвижение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 маркетплейсах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1"/>
          <p:cNvSpPr txBox="1"/>
          <p:nvPr/>
        </p:nvSpPr>
        <p:spPr>
          <a:xfrm>
            <a:off x="515950" y="3926700"/>
            <a:ext cx="5424300" cy="633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18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Для магазинов 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 оборотом от 200 000 ₽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Этапы продвижения</a:t>
            </a:r>
            <a:endParaRPr b="0" i="0" sz="11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8" name="Google Shape;168;p12"/>
          <p:cNvSpPr txBox="1"/>
          <p:nvPr/>
        </p:nvSpPr>
        <p:spPr>
          <a:xfrm>
            <a:off x="540000" y="1685119"/>
            <a:ext cx="5961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 b="0" i="0" sz="39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9" name="Google Shape;169;p12"/>
          <p:cNvSpPr txBox="1"/>
          <p:nvPr/>
        </p:nvSpPr>
        <p:spPr>
          <a:xfrm>
            <a:off x="3370525" y="1671963"/>
            <a:ext cx="5961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 b="0" i="0" sz="39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0" name="Google Shape;170;p12"/>
          <p:cNvSpPr txBox="1"/>
          <p:nvPr/>
        </p:nvSpPr>
        <p:spPr>
          <a:xfrm>
            <a:off x="6026150" y="1685119"/>
            <a:ext cx="888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" sz="4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 b="0" i="0" sz="39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540000" y="871684"/>
            <a:ext cx="65457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3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Как мы поможем</a:t>
            </a:r>
            <a:endParaRPr b="0" i="0" sz="3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2" name="Google Shape;172;p12"/>
          <p:cNvSpPr txBox="1"/>
          <p:nvPr/>
        </p:nvSpPr>
        <p:spPr>
          <a:xfrm>
            <a:off x="3370525" y="2954642"/>
            <a:ext cx="2487000" cy="8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Персональный менеджер будет вести и улучшать рекламу, чтобы вы получали больше новых покупателей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12"/>
          <p:cNvSpPr txBox="1"/>
          <p:nvPr/>
        </p:nvSpPr>
        <p:spPr>
          <a:xfrm>
            <a:off x="5983025" y="2948594"/>
            <a:ext cx="2525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Хороший специалист в штат стоит от 70 000 </a:t>
            </a: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₽</a:t>
            </a: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+ нужно платить около 25 000 </a:t>
            </a: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₽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 сервисы аналитики 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 автоматизации маркетплейсов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12"/>
          <p:cNvSpPr txBox="1"/>
          <p:nvPr/>
        </p:nvSpPr>
        <p:spPr>
          <a:xfrm>
            <a:off x="540000" y="2517663"/>
            <a:ext cx="2743075" cy="503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Подготовим карточки </a:t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5" name="Google Shape;175;p12"/>
          <p:cNvSpPr txBox="1"/>
          <p:nvPr/>
        </p:nvSpPr>
        <p:spPr>
          <a:xfrm>
            <a:off x="3370525" y="2517663"/>
            <a:ext cx="23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Запустим рекламу</a:t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6" name="Google Shape;176;p12"/>
          <p:cNvSpPr txBox="1"/>
          <p:nvPr/>
        </p:nvSpPr>
        <p:spPr>
          <a:xfrm>
            <a:off x="5983025" y="2492119"/>
            <a:ext cx="23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Снизим затраты</a:t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7" name="Google Shape;177;p12"/>
          <p:cNvSpPr txBox="1"/>
          <p:nvPr/>
        </p:nvSpPr>
        <p:spPr>
          <a:xfrm>
            <a:off x="540000" y="2954642"/>
            <a:ext cx="2312100" cy="8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Подберём товары </a:t>
            </a:r>
            <a:endParaRPr b="0" i="0" sz="11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для продвижения, улучшим заголовки и характеристики карточек товаров 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 txBox="1"/>
          <p:nvPr/>
        </p:nvSpPr>
        <p:spPr>
          <a:xfrm>
            <a:off x="540000" y="901075"/>
            <a:ext cx="2185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Условия</a:t>
            </a:r>
            <a:endParaRPr b="0" i="0" sz="3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3" name="Google Shape;183;p13"/>
          <p:cNvSpPr txBox="1"/>
          <p:nvPr/>
        </p:nvSpPr>
        <p:spPr>
          <a:xfrm>
            <a:off x="554350" y="36505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Тариф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4" name="Google Shape;184;p13"/>
          <p:cNvSpPr txBox="1"/>
          <p:nvPr/>
        </p:nvSpPr>
        <p:spPr>
          <a:xfrm>
            <a:off x="6247013" y="2137313"/>
            <a:ext cx="2621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До 100 </a:t>
            </a:r>
            <a:endParaRPr b="0" i="0" sz="1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13"/>
          <p:cNvSpPr/>
          <p:nvPr/>
        </p:nvSpPr>
        <p:spPr>
          <a:xfrm>
            <a:off x="3260950" y="1714525"/>
            <a:ext cx="2471400" cy="823800"/>
          </a:xfrm>
          <a:prstGeom prst="roundRect">
            <a:avLst>
              <a:gd fmla="val 16667" name="adj"/>
            </a:avLst>
          </a:prstGeom>
          <a:solidFill>
            <a:srgbClr val="7F41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495725" y="1714525"/>
            <a:ext cx="2471400" cy="823800"/>
          </a:xfrm>
          <a:prstGeom prst="roundRect">
            <a:avLst>
              <a:gd fmla="val 16667" name="adj"/>
            </a:avLst>
          </a:prstGeom>
          <a:solidFill>
            <a:srgbClr val="7F41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727875" y="2137313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35 000 ₽ с НДС за 3 месяца </a:t>
            </a:r>
            <a:endParaRPr b="0" i="0" sz="1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13"/>
          <p:cNvSpPr txBox="1"/>
          <p:nvPr/>
        </p:nvSpPr>
        <p:spPr>
          <a:xfrm>
            <a:off x="3470950" y="2137325"/>
            <a:ext cx="2133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От 15 000 ₽ в месяц</a:t>
            </a:r>
            <a:endParaRPr b="0" i="0" sz="1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13"/>
          <p:cNvSpPr txBox="1"/>
          <p:nvPr/>
        </p:nvSpPr>
        <p:spPr>
          <a:xfrm>
            <a:off x="727875" y="1858925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Стоимость работ</a:t>
            </a:r>
            <a:endParaRPr b="0" i="0" sz="1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0" name="Google Shape;190;p13"/>
          <p:cNvSpPr txBox="1"/>
          <p:nvPr/>
        </p:nvSpPr>
        <p:spPr>
          <a:xfrm>
            <a:off x="3470950" y="1858925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Рекламный бюджет</a:t>
            </a:r>
            <a:endParaRPr b="0" i="0" sz="1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1" name="Google Shape;191;p13"/>
          <p:cNvSpPr txBox="1"/>
          <p:nvPr/>
        </p:nvSpPr>
        <p:spPr>
          <a:xfrm>
            <a:off x="3287175" y="2769350"/>
            <a:ext cx="24714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Продвигаем товары на Ozon, Wildberries или Яндекс Маркете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13"/>
          <p:cNvSpPr txBox="1"/>
          <p:nvPr/>
        </p:nvSpPr>
        <p:spPr>
          <a:xfrm>
            <a:off x="496475" y="2769350"/>
            <a:ext cx="2621100" cy="14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-14355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Настройка и запуск рекламы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Управление ставками с фокусом </a:t>
            </a:r>
            <a:b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снижение затрат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Базовая оптимизация карточек: названия и характеристики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Еженедельные отчёты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3550" lvl="0" marL="216000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Montserrat"/>
              <a:buChar char="ー"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Персональный менеджер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6026175" y="1714525"/>
            <a:ext cx="2471400" cy="823800"/>
          </a:xfrm>
          <a:prstGeom prst="roundRect">
            <a:avLst>
              <a:gd fmla="val 16667" name="adj"/>
            </a:avLst>
          </a:prstGeom>
          <a:solidFill>
            <a:srgbClr val="7F41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3"/>
          <p:cNvSpPr txBox="1"/>
          <p:nvPr/>
        </p:nvSpPr>
        <p:spPr>
          <a:xfrm>
            <a:off x="6242950" y="1856850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Количество карточек товаров</a:t>
            </a:r>
            <a:endParaRPr b="0" i="0" sz="1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3311647" y="3741375"/>
            <a:ext cx="2471400" cy="823800"/>
          </a:xfrm>
          <a:prstGeom prst="roundRect">
            <a:avLst>
              <a:gd fmla="val 16667" name="adj"/>
            </a:avLst>
          </a:prstGeom>
          <a:solidFill>
            <a:srgbClr val="CDEC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3"/>
          <p:cNvSpPr txBox="1"/>
          <p:nvPr/>
        </p:nvSpPr>
        <p:spPr>
          <a:xfrm>
            <a:off x="3470947" y="3889250"/>
            <a:ext cx="231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Скидка 10%</a:t>
            </a:r>
            <a:endParaRPr b="0" i="0" sz="10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7" name="Google Shape;197;p13"/>
          <p:cNvSpPr txBox="1"/>
          <p:nvPr/>
        </p:nvSpPr>
        <p:spPr>
          <a:xfrm>
            <a:off x="3470947" y="4135550"/>
            <a:ext cx="24714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 продвижении на двух маркетплейсах 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13"/>
          <p:cNvSpPr txBox="1"/>
          <p:nvPr/>
        </p:nvSpPr>
        <p:spPr>
          <a:xfrm>
            <a:off x="6247013" y="2137313"/>
            <a:ext cx="2621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 20 </a:t>
            </a:r>
            <a:endParaRPr b="0" i="0" sz="1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"/>
          <p:cNvSpPr txBox="1"/>
          <p:nvPr/>
        </p:nvSpPr>
        <p:spPr>
          <a:xfrm>
            <a:off x="549175" y="1613400"/>
            <a:ext cx="69690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-101600" lvl="0" marL="179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Больше покупателей благодаря рекламе, настроенной </a:t>
            </a:r>
            <a:b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 учётом особенностей ниши и товаров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Больше «бесплатных» покупателей благодаря выведению товаров в топ поисковой выдачи 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Рост выручки в результате трёх месяцев нашей работы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160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ー"/>
            </a:pPr>
            <a:r>
              <a:rPr b="0" i="0" lang="ru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Наглядные отчёты с результатами по количеству заказов, выручке и расходам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79999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14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Результат продвижения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5" name="Google Shape;205;p14"/>
          <p:cNvSpPr txBox="1"/>
          <p:nvPr/>
        </p:nvSpPr>
        <p:spPr>
          <a:xfrm>
            <a:off x="540000" y="901075"/>
            <a:ext cx="65457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" sz="3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Что вы получите</a:t>
            </a:r>
            <a:endParaRPr b="0" i="0" sz="3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7b40eaf2f0_0_46"/>
          <p:cNvSpPr txBox="1"/>
          <p:nvPr/>
        </p:nvSpPr>
        <p:spPr>
          <a:xfrm>
            <a:off x="539750" y="1615653"/>
            <a:ext cx="84099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Полезные сервисы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Полезные сервисы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216" name="Google Shape;216;p15"/>
          <p:cNvGraphicFramePr/>
          <p:nvPr/>
        </p:nvGraphicFramePr>
        <p:xfrm>
          <a:off x="540000" y="969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{451E3462-4B40-46F8-8990-E5F0310B4526}</a:tableStyleId>
              </a:tblPr>
              <a:tblGrid>
                <a:gridCol w="1675125"/>
                <a:gridCol w="4787150"/>
                <a:gridCol w="1546400"/>
              </a:tblGrid>
              <a:tr h="361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Что сделаем</a:t>
                      </a:r>
                      <a:endParaRPr b="1" sz="10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solidFill>
                      <a:srgbClr val="7F42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Что входит</a:t>
                      </a:r>
                      <a:endParaRPr b="1" sz="10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solidFill>
                      <a:srgbClr val="7F42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Условия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solidFill>
                      <a:srgbClr val="7F42E1"/>
                    </a:solidFill>
                  </a:tcPr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Лендинг для товара или услуги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Создадим одностраничный сайт, адаптированный под любые устройства (до 7 блоков), разместим предоставленные вами тексты и изображения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14 000 ₽</a:t>
                      </a:r>
                      <a:endParaRPr b="1" sz="10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Подключим домен</a:t>
                      </a:r>
                      <a:b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 сайту на 6 месяцев или 1 год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Подберём, купим и подключим уникальный домен к вашему сайту или подключим ваш уже оплаченный домен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3 000 ₽ </a:t>
                      </a:r>
                      <a:b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или 6 000 ₽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Создадим интернет-магазин </a:t>
                      </a:r>
                      <a:b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+ подарки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Если у вас уже есть эквайринг и доставка. 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Обработаем список ваших товаров и фото, создадим магазин, настроим автообновление. Подарим домен RU/РФ и подписку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 3 месяца. Вам останется только подключить кассу и СДЭК.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3 500 ₽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Создадим интернет-магазин, подключим эквайринг</a:t>
                      </a:r>
                      <a:br>
                        <a:rPr b="1"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1"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 доставку </a:t>
                      </a:r>
                      <a:endParaRPr b="1" sz="10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+ подарки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Если нужно подключить эквайринг и доставку. 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Подключим и настроим Robokassa и СДЭК: заключим договор, проведём вас через процесс регистрации и проверки, сделаем необходимые настройки на сайте. 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Обработаем список ваших товаров и фото, создадим магазин, настроим автообновление. Подарим домен RU/РФ и подписку</a:t>
                      </a:r>
                      <a:br>
                        <a:rPr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 3 месяца.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6 000 ₽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Полезные сервисы</a:t>
            </a:r>
            <a:endParaRPr b="0" i="0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222" name="Google Shape;222;p16"/>
          <p:cNvGraphicFramePr/>
          <p:nvPr/>
        </p:nvGraphicFramePr>
        <p:xfrm>
          <a:off x="540000" y="9768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{451E3462-4B40-46F8-8990-E5F0310B4526}</a:tableStyleId>
              </a:tblPr>
              <a:tblGrid>
                <a:gridCol w="1690500"/>
                <a:gridCol w="4771775"/>
                <a:gridCol w="1546400"/>
              </a:tblGrid>
              <a:tr h="361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Что сделаем</a:t>
                      </a:r>
                      <a:endParaRPr b="1" sz="10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solidFill>
                      <a:srgbClr val="7F42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Что входит</a:t>
                      </a:r>
                      <a:endParaRPr b="1" sz="10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solidFill>
                      <a:srgbClr val="7F42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Условия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solidFill>
                      <a:srgbClr val="7F42E1"/>
                    </a:solidFill>
                  </a:tcPr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Аудит рекламной кампании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Проверим до 5 активных рекламных кампаний на эффективность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 корректность настроек. Предоставим подробный отчёт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 найденных ошибках и дадим понятные рекомендации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 исправлению настроек. Поможем снизить стоимость привлечения клиента.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5 000 ₽</a:t>
                      </a:r>
                      <a:endParaRPr b="1" sz="10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Аудит сайта, группы ВК или магазина на маркетплейсе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Проведём подробный анализ вашего сайта, группы ВКонтакте, магазина на Авито, Ozon или Wildberries, дадим обоснованные рекомендации по исправлению.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3 500 ₽</a:t>
                      </a:r>
                      <a:endParaRPr b="1" sz="10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Добавим ваш бизнес на карты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Создадим и заполним карточки организации на Яндекс Картах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 2ГИС. Это поможет привлечь больше потенциальных клиентов, которые с помощью карт ищут услуги или товары в вашем регионе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2 000 ₽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361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Подготовим магазин на Авито к продажам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Поможем с первыми шагами на площадке: зарегистрируем компанию, опишем ваши преимущества и опубликуем первые объявления. Дадим инструкции, как правильно общаться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 клиентами и повышать рейтинг. Ваш магазин будет готов</a:t>
                      </a:r>
                      <a:b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 продажам и продвижению.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r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10 000 ₽</a:t>
                      </a:r>
                      <a:endParaRPr b="1"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 txBox="1"/>
          <p:nvPr/>
        </p:nvSpPr>
        <p:spPr>
          <a:xfrm>
            <a:off x="540000" y="2389487"/>
            <a:ext cx="2471100" cy="651000"/>
          </a:xfrm>
          <a:prstGeom prst="rect">
            <a:avLst/>
          </a:prstGeom>
          <a:solidFill>
            <a:srgbClr val="7F41E0"/>
          </a:solidFill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Более 1 000 бизнесов уже увеличили продажи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 интернете с нашей помощью. 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17"/>
          <p:cNvSpPr txBox="1"/>
          <p:nvPr/>
        </p:nvSpPr>
        <p:spPr>
          <a:xfrm>
            <a:off x="540000" y="378000"/>
            <a:ext cx="583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Почему Точка Реклама?</a:t>
            </a:r>
            <a:endParaRPr b="0" i="0" sz="11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9" name="Google Shape;229;p17"/>
          <p:cNvSpPr txBox="1"/>
          <p:nvPr/>
        </p:nvSpPr>
        <p:spPr>
          <a:xfrm>
            <a:off x="3283068" y="2377837"/>
            <a:ext cx="2580900" cy="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Берём заботы по рекламе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себя и работаем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достижение цели.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0" name="Google Shape;23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3068" y="978225"/>
            <a:ext cx="539581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7"/>
          <p:cNvSpPr txBox="1"/>
          <p:nvPr/>
        </p:nvSpPr>
        <p:spPr>
          <a:xfrm>
            <a:off x="5983025" y="2358014"/>
            <a:ext cx="2471100" cy="8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Поддержка оперативно отвечает на любые вопросы</a:t>
            </a:r>
            <a:b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 рекламе.</a:t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17"/>
          <p:cNvSpPr txBox="1"/>
          <p:nvPr/>
        </p:nvSpPr>
        <p:spPr>
          <a:xfrm>
            <a:off x="540000" y="1858925"/>
            <a:ext cx="2312100" cy="503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Рост продаж</a:t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3" name="Google Shape;233;p17"/>
          <p:cNvSpPr txBox="1"/>
          <p:nvPr/>
        </p:nvSpPr>
        <p:spPr>
          <a:xfrm>
            <a:off x="3283075" y="1858925"/>
            <a:ext cx="2312100" cy="503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Экономия времени</a:t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4" name="Google Shape;234;p17"/>
          <p:cNvSpPr txBox="1"/>
          <p:nvPr/>
        </p:nvSpPr>
        <p:spPr>
          <a:xfrm>
            <a:off x="5983025" y="1858925"/>
            <a:ext cx="2312100" cy="503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Всегда на связи</a:t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35" name="Google Shape;235;p17"/>
          <p:cNvPicPr preferRelativeResize="0"/>
          <p:nvPr/>
        </p:nvPicPr>
        <p:blipFill rotWithShape="1">
          <a:blip r:embed="rId5">
            <a:alphaModFix/>
          </a:blip>
          <a:srcRect b="0" l="39" r="37" t="0"/>
          <a:stretch/>
        </p:blipFill>
        <p:spPr>
          <a:xfrm>
            <a:off x="540000" y="966575"/>
            <a:ext cx="539581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7"/>
          <p:cNvPicPr preferRelativeResize="0"/>
          <p:nvPr/>
        </p:nvPicPr>
        <p:blipFill rotWithShape="1">
          <a:blip r:embed="rId6">
            <a:alphaModFix/>
          </a:blip>
          <a:srcRect b="0" l="19" r="19" t="0"/>
          <a:stretch/>
        </p:blipFill>
        <p:spPr>
          <a:xfrm>
            <a:off x="5983025" y="966575"/>
            <a:ext cx="5398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"/>
          <p:cNvSpPr txBox="1"/>
          <p:nvPr/>
        </p:nvSpPr>
        <p:spPr>
          <a:xfrm>
            <a:off x="516948" y="389961"/>
            <a:ext cx="4623670" cy="4245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Полезные ссылки</a:t>
            </a:r>
            <a:endParaRPr b="0" i="0" sz="11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2" name="Google Shape;242;p18"/>
          <p:cNvSpPr txBox="1"/>
          <p:nvPr/>
        </p:nvSpPr>
        <p:spPr>
          <a:xfrm>
            <a:off x="516948" y="1502865"/>
            <a:ext cx="6229635" cy="487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sng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Регистрация в сервисе</a:t>
            </a:r>
            <a:r>
              <a:rPr b="0" i="0" lang="ru" sz="16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Точка Реклама</a:t>
            </a:r>
            <a:endParaRPr b="0" i="0" sz="16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sng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Полезные сервисы</a:t>
            </a: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b="0" i="0" lang="ru" sz="16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Точка Рекламы </a:t>
            </a:r>
            <a:endParaRPr b="0" i="0" sz="1600" u="none" cap="none" strike="noStrike">
              <a:solidFill>
                <a:srgbClr val="B1CDF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1016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B1CDF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sng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Отзывы</a:t>
            </a:r>
            <a:r>
              <a:rPr b="0" i="0" lang="ru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других предпринимателей</a:t>
            </a:r>
            <a:endParaRPr b="0" i="0" sz="1600" u="sng" cap="none" strike="noStrike">
              <a:solidFill>
                <a:srgbClr val="B1CDF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1016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b="0" i="0" sz="1100" u="sng" cap="none" strike="noStrike">
              <a:solidFill>
                <a:srgbClr val="B1CDF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1016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b="0" i="0" sz="1100" u="sng" cap="none" strike="noStrike">
              <a:solidFill>
                <a:srgbClr val="B1CDF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43" name="Google Shape;243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74213" y="2678521"/>
            <a:ext cx="1985682" cy="207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"/>
          <p:cNvSpPr txBox="1"/>
          <p:nvPr/>
        </p:nvSpPr>
        <p:spPr>
          <a:xfrm>
            <a:off x="540000" y="1465725"/>
            <a:ext cx="4694100" cy="1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52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Свяжитесь</a:t>
            </a:r>
            <a:endParaRPr b="0" i="0" sz="52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ru" sz="52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 нами</a:t>
            </a:r>
            <a:endParaRPr b="0" i="0" sz="5200" u="none" cap="none" strike="noStrik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9" name="Google Shape;249;p19"/>
          <p:cNvSpPr txBox="1"/>
          <p:nvPr/>
        </p:nvSpPr>
        <p:spPr>
          <a:xfrm>
            <a:off x="985675" y="3548075"/>
            <a:ext cx="46941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zabota@reklama.tochka.com</a:t>
            </a:r>
            <a:endParaRPr b="0" i="0" sz="1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@TochkaReklama</a:t>
            </a:r>
            <a:endParaRPr b="0" i="0" sz="1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0" name="Google Shape;25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000" y="3612249"/>
            <a:ext cx="319850" cy="319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980" y="4168647"/>
            <a:ext cx="255880" cy="217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Pizaeva Yana</dc:creator>
</cp:coreProperties>
</file>